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89" r:id="rId2"/>
    <p:sldId id="265" r:id="rId3"/>
    <p:sldId id="274" r:id="rId4"/>
    <p:sldId id="279" r:id="rId5"/>
    <p:sldId id="275" r:id="rId6"/>
    <p:sldId id="276" r:id="rId7"/>
    <p:sldId id="261" r:id="rId8"/>
    <p:sldId id="277" r:id="rId9"/>
    <p:sldId id="278" r:id="rId10"/>
    <p:sldId id="281" r:id="rId11"/>
    <p:sldId id="263" r:id="rId12"/>
    <p:sldId id="272" r:id="rId13"/>
    <p:sldId id="273" r:id="rId14"/>
    <p:sldId id="280" r:id="rId15"/>
    <p:sldId id="292" r:id="rId16"/>
    <p:sldId id="262" r:id="rId17"/>
    <p:sldId id="266" r:id="rId18"/>
    <p:sldId id="267" r:id="rId19"/>
    <p:sldId id="282" r:id="rId20"/>
    <p:sldId id="268" r:id="rId21"/>
    <p:sldId id="285" r:id="rId22"/>
    <p:sldId id="270" r:id="rId23"/>
    <p:sldId id="290" r:id="rId24"/>
    <p:sldId id="291" r:id="rId25"/>
    <p:sldId id="286" r:id="rId2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531D"/>
    <a:srgbClr val="FCEEE7"/>
    <a:srgbClr val="E85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65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5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-kalkylblad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-kalkylblad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>
                <a:solidFill>
                  <a:srgbClr val="E1531D"/>
                </a:solidFill>
                <a:latin typeface="Arial" charset="0"/>
                <a:ea typeface="Arial" charset="0"/>
                <a:cs typeface="Arial" charset="0"/>
              </a:rPr>
              <a:t>Könsfördelning</a:t>
            </a:r>
            <a:r>
              <a:rPr lang="en-US" b="1" dirty="0">
                <a:solidFill>
                  <a:srgbClr val="E1531D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E1531D"/>
                </a:solidFill>
                <a:latin typeface="Arial" charset="0"/>
                <a:ea typeface="Arial" charset="0"/>
                <a:cs typeface="Arial" charset="0"/>
              </a:rPr>
              <a:t>heltid</a:t>
            </a:r>
            <a:endParaRPr lang="en-US" b="1" dirty="0">
              <a:solidFill>
                <a:srgbClr val="E1531D"/>
              </a:solidFill>
              <a:latin typeface="Arial" charset="0"/>
              <a:ea typeface="Arial" charset="0"/>
              <a:cs typeface="Arial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Anställda inom räddningstjänst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040-47F2-B425-A2141300F4B3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040-47F2-B425-A2141300F4B3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040-47F2-B425-A2141300F4B3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040-47F2-B425-A2141300F4B3}"/>
              </c:ext>
            </c:extLst>
          </c:dPt>
          <c:cat>
            <c:strRef>
              <c:f>Blad1!$A$2:$A$5</c:f>
              <c:strCache>
                <c:ptCount val="3"/>
                <c:pt idx="0">
                  <c:v>Kvinnor heltid 5,7 %</c:v>
                </c:pt>
                <c:pt idx="2">
                  <c:v>Män heltid 94,3 %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5.7</c:v>
                </c:pt>
                <c:pt idx="2">
                  <c:v>94.3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040-47F2-B425-A2141300F4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>
                <a:solidFill>
                  <a:srgbClr val="E1531D"/>
                </a:solidFill>
                <a:latin typeface="Arial" charset="0"/>
                <a:ea typeface="Arial" charset="0"/>
                <a:cs typeface="Arial" charset="0"/>
              </a:rPr>
              <a:t>Könsfördelning</a:t>
            </a:r>
            <a:r>
              <a:rPr lang="en-US" b="1" dirty="0">
                <a:solidFill>
                  <a:srgbClr val="E1531D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E1531D"/>
                </a:solidFill>
                <a:latin typeface="Arial" charset="0"/>
                <a:ea typeface="Arial" charset="0"/>
                <a:cs typeface="Arial" charset="0"/>
              </a:rPr>
              <a:t>RiB</a:t>
            </a:r>
            <a:endParaRPr lang="en-US" b="1" dirty="0">
              <a:solidFill>
                <a:srgbClr val="E1531D"/>
              </a:solidFill>
              <a:latin typeface="Arial" charset="0"/>
              <a:ea typeface="Arial" charset="0"/>
              <a:cs typeface="Arial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E3A-4ECF-A649-84E6CB358635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E3A-4ECF-A649-84E6CB358635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C8D-4F8F-AC2E-B359BE3020D1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C8D-4F8F-AC2E-B359BE3020D1}"/>
              </c:ext>
            </c:extLst>
          </c:dPt>
          <c:cat>
            <c:strRef>
              <c:f>Blad1!$A$2:$A$5</c:f>
              <c:strCache>
                <c:ptCount val="4"/>
                <c:pt idx="1">
                  <c:v>Kvinnor RiB 7,7%</c:v>
                </c:pt>
                <c:pt idx="3">
                  <c:v>Män RiB 92,3 %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1">
                  <c:v>7.7</c:v>
                </c:pt>
                <c:pt idx="3">
                  <c:v>92.3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E3A-4ECF-A649-84E6CB3586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sv-SE"/>
          </a:p>
        </c:txPr>
      </c:legendEntry>
      <c:legendEntry>
        <c:idx val="2"/>
        <c:delete val="1"/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sv-SE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5106A1-800A-B744-BF0E-5836E4FAE725}" type="datetimeFigureOut">
              <a:rPr lang="sv-SE" smtClean="0"/>
              <a:t>2020-05-18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D7A79-4420-934C-AD22-348415D8511A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5868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2088" y="-1454470"/>
            <a:ext cx="13234088" cy="9733672"/>
          </a:xfrm>
          <a:prstGeom prst="rect">
            <a:avLst/>
          </a:prstGeom>
        </p:spPr>
      </p:pic>
      <p:sp>
        <p:nvSpPr>
          <p:cNvPr id="5" name="Rektangel 4"/>
          <p:cNvSpPr/>
          <p:nvPr userDrawn="1"/>
        </p:nvSpPr>
        <p:spPr>
          <a:xfrm>
            <a:off x="6613452" y="2126509"/>
            <a:ext cx="5592725" cy="2254102"/>
          </a:xfrm>
          <a:prstGeom prst="rect">
            <a:avLst/>
          </a:prstGeom>
          <a:solidFill>
            <a:srgbClr val="E85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900" y="2406519"/>
            <a:ext cx="4798828" cy="169764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978" y="-2533031"/>
            <a:ext cx="14090072" cy="9391032"/>
          </a:xfrm>
          <a:prstGeom prst="rect">
            <a:avLst/>
          </a:prstGeom>
        </p:spPr>
      </p:pic>
      <p:sp>
        <p:nvSpPr>
          <p:cNvPr id="5" name="Rektangel 4"/>
          <p:cNvSpPr/>
          <p:nvPr userDrawn="1"/>
        </p:nvSpPr>
        <p:spPr>
          <a:xfrm>
            <a:off x="6599275" y="3982604"/>
            <a:ext cx="5592725" cy="2254102"/>
          </a:xfrm>
          <a:prstGeom prst="rect">
            <a:avLst/>
          </a:prstGeom>
          <a:solidFill>
            <a:srgbClr val="E85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723" y="4262614"/>
            <a:ext cx="4798828" cy="169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00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FC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538002"/>
            <a:ext cx="9144000" cy="2387600"/>
          </a:xfrm>
        </p:spPr>
        <p:txBody>
          <a:bodyPr anchor="ctr">
            <a:normAutofit/>
          </a:bodyPr>
          <a:lstStyle>
            <a:lvl1pPr algn="ctr">
              <a:defRPr sz="80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4208318"/>
            <a:ext cx="9144000" cy="10494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55119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bg>
      <p:bgPr>
        <a:solidFill>
          <a:srgbClr val="E153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532" y="6143719"/>
            <a:ext cx="1686142" cy="596494"/>
          </a:xfrm>
          <a:prstGeom prst="rect">
            <a:avLst/>
          </a:prstGeom>
        </p:spPr>
      </p:pic>
      <p:sp>
        <p:nvSpPr>
          <p:cNvPr id="11" name="Rubrik 1"/>
          <p:cNvSpPr>
            <a:spLocks noGrp="1"/>
          </p:cNvSpPr>
          <p:nvPr>
            <p:ph type="ctrTitle"/>
          </p:nvPr>
        </p:nvSpPr>
        <p:spPr>
          <a:xfrm>
            <a:off x="1524000" y="1538002"/>
            <a:ext cx="9144000" cy="2387600"/>
          </a:xfrm>
        </p:spPr>
        <p:txBody>
          <a:bodyPr anchor="ctr">
            <a:norm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12" name="Underrubrik 2"/>
          <p:cNvSpPr>
            <a:spLocks noGrp="1"/>
          </p:cNvSpPr>
          <p:nvPr>
            <p:ph type="subTitle" idx="1"/>
          </p:nvPr>
        </p:nvSpPr>
        <p:spPr>
          <a:xfrm>
            <a:off x="1524000" y="4208318"/>
            <a:ext cx="9144000" cy="104948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1332973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bg>
      <p:bgPr>
        <a:solidFill>
          <a:srgbClr val="FC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843462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bg>
      <p:bgPr>
        <a:solidFill>
          <a:srgbClr val="FC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731889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vå innehållsdelar">
    <p:bg>
      <p:bgPr>
        <a:solidFill>
          <a:srgbClr val="FC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58982" y="500062"/>
            <a:ext cx="6435436" cy="1325563"/>
          </a:xfrm>
        </p:spPr>
        <p:txBody>
          <a:bodyPr/>
          <a:lstStyle>
            <a:lvl1pPr>
              <a:defRPr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sv-SE" dirty="0"/>
              <a:t>Klicka här för att ändra format 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58982" y="2306783"/>
            <a:ext cx="10494818" cy="3709554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vå innehållsdelar">
    <p:bg>
      <p:bgPr>
        <a:solidFill>
          <a:srgbClr val="FC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58982" y="500062"/>
            <a:ext cx="10494818" cy="1325563"/>
          </a:xfrm>
        </p:spPr>
        <p:txBody>
          <a:bodyPr/>
          <a:lstStyle>
            <a:lvl1pPr>
              <a:defRPr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sv-SE" dirty="0"/>
              <a:t>Klicka här för att ändra format 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964382" y="2088573"/>
            <a:ext cx="5389418" cy="3927764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962" y="6148560"/>
            <a:ext cx="1643448" cy="58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27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8" r:id="rId2"/>
    <p:sldLayoutId id="2147483649" r:id="rId3"/>
    <p:sldLayoutId id="2147483651" r:id="rId4"/>
    <p:sldLayoutId id="2147483650" r:id="rId5"/>
    <p:sldLayoutId id="2147483652" r:id="rId6"/>
    <p:sldLayoutId id="2147483654" r:id="rId7"/>
    <p:sldLayoutId id="2147483655" r:id="rId8"/>
    <p:sldLayoutId id="2147483656" r:id="rId9"/>
    <p:sldLayoutId id="214748365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E1531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metooraddning.jimdofree.com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431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Motstånds-strategier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Vanliga reaktioner och försvar efter #</a:t>
            </a:r>
            <a:r>
              <a:rPr lang="sv-SE" dirty="0" err="1">
                <a:solidFill>
                  <a:schemeClr val="bg1"/>
                </a:solidFill>
              </a:rPr>
              <a:t>Metoo</a:t>
            </a:r>
            <a:r>
              <a:rPr lang="sv-SE" dirty="0">
                <a:solidFill>
                  <a:schemeClr val="bg1"/>
                </a:solidFill>
              </a:rPr>
              <a:t> och #Larmet går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24748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58982" y="350772"/>
            <a:ext cx="10494818" cy="1325563"/>
          </a:xfrm>
        </p:spPr>
        <p:txBody>
          <a:bodyPr/>
          <a:lstStyle/>
          <a:p>
            <a:r>
              <a:rPr lang="sv-SE" dirty="0"/>
              <a:t>#MeToo #larmetgår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2"/>
          </p:nvPr>
        </p:nvSpPr>
        <p:spPr>
          <a:xfrm>
            <a:off x="858982" y="1878563"/>
            <a:ext cx="10212878" cy="1291357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I uppropet #</a:t>
            </a:r>
            <a:r>
              <a:rPr lang="sv-SE" b="1" dirty="0"/>
              <a:t>MeToo </a:t>
            </a:r>
            <a:r>
              <a:rPr lang="sv-SE" dirty="0"/>
              <a:t>och </a:t>
            </a:r>
            <a:r>
              <a:rPr lang="sv-SE" b="1" dirty="0"/>
              <a:t>#larmetgår </a:t>
            </a:r>
            <a:r>
              <a:rPr lang="sv-SE" dirty="0"/>
              <a:t>vittnar över 100 kvinnor om kränkningar och övergrepp. </a:t>
            </a:r>
          </a:p>
        </p:txBody>
      </p:sp>
      <p:sp>
        <p:nvSpPr>
          <p:cNvPr id="4" name="Rektangel 3"/>
          <p:cNvSpPr/>
          <p:nvPr/>
        </p:nvSpPr>
        <p:spPr>
          <a:xfrm>
            <a:off x="945502" y="3148459"/>
            <a:ext cx="10246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>
                <a:latin typeface="Arial" panose="020B0604020202020204" pitchFamily="34" charset="0"/>
                <a:cs typeface="Arial" panose="020B0604020202020204" pitchFamily="34" charset="0"/>
              </a:rPr>
              <a:t>”Idéen om att det här inte händer på just er räddningstjänst håller inte.</a:t>
            </a:r>
          </a:p>
          <a:p>
            <a:r>
              <a:rPr lang="sv-SE" i="1" dirty="0">
                <a:latin typeface="Arial" panose="020B0604020202020204" pitchFamily="34" charset="0"/>
                <a:cs typeface="Arial" panose="020B0604020202020204" pitchFamily="34" charset="0"/>
              </a:rPr>
              <a:t>Ingen kår står ensam i att ha problem och ingen kår saknar problemen, eller tendenserna.</a:t>
            </a:r>
          </a:p>
          <a:p>
            <a:endParaRPr lang="sv-SE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i="1" dirty="0">
                <a:latin typeface="Arial" panose="020B0604020202020204" pitchFamily="34" charset="0"/>
                <a:cs typeface="Arial" panose="020B0604020202020204" pitchFamily="34" charset="0"/>
              </a:rPr>
              <a:t>Vi vet att förändring är möjlig. Vi ser att det blir bättre på de kårer som aktivt arbetar för jämställdhet och inkludering. </a:t>
            </a:r>
          </a:p>
          <a:p>
            <a:endParaRPr lang="sv-SE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i="1" dirty="0">
                <a:latin typeface="Arial" panose="020B0604020202020204" pitchFamily="34" charset="0"/>
                <a:cs typeface="Arial" panose="020B0604020202020204" pitchFamily="34" charset="0"/>
              </a:rPr>
              <a:t>Vi har också många manliga kollegor som stöttar oss, som står upp för det som är rätt. </a:t>
            </a:r>
          </a:p>
          <a:p>
            <a:r>
              <a:rPr lang="sv-SE" i="1" dirty="0">
                <a:latin typeface="Arial" panose="020B0604020202020204" pitchFamily="34" charset="0"/>
                <a:cs typeface="Arial" panose="020B0604020202020204" pitchFamily="34" charset="0"/>
              </a:rPr>
              <a:t>Vi vet också att fler vill, men inte vet hur. Börja med att lyssna till våra berättelser.”  /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larmetgår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dirty="0">
                <a:hlinkClick r:id="rId2"/>
              </a:rPr>
              <a:t>https://metooraddning.jimdofree.com/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985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Motståndsstrategier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v-SE" sz="2600" b="1" dirty="0">
                <a:solidFill>
                  <a:srgbClr val="E1531D"/>
                </a:solidFill>
              </a:rPr>
              <a:t>FÖRNEKANDE</a:t>
            </a:r>
            <a:r>
              <a:rPr lang="sv-SE" sz="2600" dirty="0">
                <a:solidFill>
                  <a:prstClr val="black"/>
                </a:solidFill>
              </a:rPr>
              <a:t> 		Det där känner jag inte igen, har aldrig varit 					med om, har aldrig hört om, det är sådant 					som hände förr, nu är det annorlunda.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sv-SE" sz="2600" b="1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v-SE" sz="2600" b="1" dirty="0">
                <a:solidFill>
                  <a:srgbClr val="E1531D"/>
                </a:solidFill>
              </a:rPr>
              <a:t>BAGATELLISERING</a:t>
            </a:r>
            <a:r>
              <a:rPr lang="sv-SE" sz="2600" b="1" dirty="0">
                <a:solidFill>
                  <a:srgbClr val="6EA59C"/>
                </a:solidFill>
              </a:rPr>
              <a:t>	</a:t>
            </a:r>
            <a:r>
              <a:rPr lang="sv-SE" sz="2600" dirty="0">
                <a:solidFill>
                  <a:prstClr val="black"/>
                </a:solidFill>
              </a:rPr>
              <a:t>Det är bara jargong, han menar inget illa, 					han är ju lite speciell, ska man inte kunna ge 					en kollega en kram?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sv-SE" sz="2600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v-SE" sz="2600" b="1" dirty="0">
                <a:solidFill>
                  <a:srgbClr val="E1531D"/>
                </a:solidFill>
              </a:rPr>
              <a:t>RELATIVISERING</a:t>
            </a:r>
            <a:r>
              <a:rPr lang="sv-SE" sz="2600" dirty="0">
                <a:solidFill>
                  <a:prstClr val="black"/>
                </a:solidFill>
              </a:rPr>
              <a:t> 		Det är värre på den eller den 							räddningstjänsten, det där finns såklart, 						men inte på vår brandstation.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81095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Motståndsstrategier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v-SE" sz="2400" b="1" dirty="0">
                <a:solidFill>
                  <a:srgbClr val="E1531D"/>
                </a:solidFill>
              </a:rPr>
              <a:t>DEMONISERING</a:t>
            </a:r>
            <a:r>
              <a:rPr lang="sv-SE" sz="2400" b="1" dirty="0">
                <a:solidFill>
                  <a:srgbClr val="6EA59C"/>
                </a:solidFill>
              </a:rPr>
              <a:t>		</a:t>
            </a:r>
            <a:r>
              <a:rPr lang="sv-SE" sz="2400" dirty="0">
                <a:solidFill>
                  <a:prstClr val="black"/>
                </a:solidFill>
              </a:rPr>
              <a:t>De som begår dessa kränkningar är rötägg – 					undantag, berättelserna är överdrivna och 					berättarna besatta av hämnd. 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sv-SE" sz="2400" b="1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v-SE" sz="2400" b="1" dirty="0">
                <a:solidFill>
                  <a:srgbClr val="E1531D"/>
                </a:solidFill>
              </a:rPr>
              <a:t>SKULDBELÄGGANDE</a:t>
            </a:r>
            <a:r>
              <a:rPr lang="sv-SE" sz="2400" b="1" dirty="0">
                <a:solidFill>
                  <a:prstClr val="black"/>
                </a:solidFill>
              </a:rPr>
              <a:t>    	</a:t>
            </a:r>
            <a:r>
              <a:rPr lang="sv-SE" sz="2400" dirty="0">
                <a:solidFill>
                  <a:prstClr val="black"/>
                </a:solidFill>
              </a:rPr>
              <a:t>Du kanske betedde dig utmanande? Du 						borde ha avväpnat trakasserierna genom att 					säga ifrån.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20035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Konsekvenser av machokultur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1411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Sexism, rasism och homofobi 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164" y="2618509"/>
            <a:ext cx="3708776" cy="2691382"/>
          </a:xfrm>
          <a:prstGeom prst="rect">
            <a:avLst/>
          </a:prstGeom>
        </p:spPr>
      </p:pic>
      <p:sp>
        <p:nvSpPr>
          <p:cNvPr id="6" name="Platshållare för innehåll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sv-SE" dirty="0">
                <a:solidFill>
                  <a:prstClr val="black"/>
                </a:solidFill>
              </a:rPr>
              <a:t>I uppropet #</a:t>
            </a:r>
            <a:r>
              <a:rPr lang="sv-SE" b="1" dirty="0">
                <a:solidFill>
                  <a:prstClr val="black"/>
                </a:solidFill>
              </a:rPr>
              <a:t>MeToo </a:t>
            </a:r>
            <a:r>
              <a:rPr lang="sv-SE" dirty="0">
                <a:solidFill>
                  <a:prstClr val="black"/>
                </a:solidFill>
              </a:rPr>
              <a:t>och </a:t>
            </a:r>
            <a:r>
              <a:rPr lang="sv-SE" b="1" dirty="0">
                <a:solidFill>
                  <a:prstClr val="black"/>
                </a:solidFill>
              </a:rPr>
              <a:t>#larmetgår </a:t>
            </a:r>
            <a:r>
              <a:rPr lang="sv-SE" dirty="0">
                <a:solidFill>
                  <a:prstClr val="black"/>
                </a:solidFill>
              </a:rPr>
              <a:t>vittnar över 100 kvinnor om kränkningar och övergrepp.</a:t>
            </a:r>
          </a:p>
          <a:p>
            <a:r>
              <a:rPr lang="sv-SE" dirty="0">
                <a:solidFill>
                  <a:prstClr val="black"/>
                </a:solidFill>
              </a:rPr>
              <a:t>Rasistiska, sexistiska och nedsättande skämt används.</a:t>
            </a:r>
          </a:p>
          <a:p>
            <a:r>
              <a:rPr lang="sv-SE" dirty="0">
                <a:solidFill>
                  <a:prstClr val="black"/>
                </a:solidFill>
              </a:rPr>
              <a:t>Det är långt ifrån självklart att man kan vara öppen med sin sexuella läggning.</a:t>
            </a:r>
          </a:p>
          <a:p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90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Säkerhetsrisker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dirty="0"/>
              <a:t>Nio av tio som dör i arbetsplatsolyckor är män. </a:t>
            </a:r>
          </a:p>
          <a:p>
            <a:r>
              <a:rPr lang="sv-SE" dirty="0"/>
              <a:t>Machokulturen är en orsak, enligt Arbetsmiljöverket. </a:t>
            </a:r>
          </a:p>
          <a:p>
            <a:r>
              <a:rPr lang="sv-SE"/>
              <a:t>Mansidealet gör det svårt att våga vara svag, be om hjälp eller stå upp för att använda skyddsutrustning. 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473" y="2088573"/>
            <a:ext cx="2622290" cy="333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76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Begränsande normer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2"/>
          </p:nvPr>
        </p:nvSpPr>
        <p:spPr>
          <a:xfrm>
            <a:off x="5964381" y="2088573"/>
            <a:ext cx="5698094" cy="3927764"/>
          </a:xfrm>
        </p:spPr>
        <p:txBody>
          <a:bodyPr/>
          <a:lstStyle/>
          <a:p>
            <a:r>
              <a:rPr lang="sv-SE" dirty="0"/>
              <a:t>Räddningstjänsten är utformad </a:t>
            </a:r>
            <a:br>
              <a:rPr lang="sv-SE" dirty="0"/>
            </a:br>
            <a:r>
              <a:rPr lang="sv-SE" dirty="0"/>
              <a:t>av och för män. </a:t>
            </a:r>
          </a:p>
          <a:p>
            <a:r>
              <a:rPr lang="sv-SE" dirty="0"/>
              <a:t>Arbetskläder och verktyg är inte anpassade för alla. </a:t>
            </a:r>
          </a:p>
          <a:p>
            <a:r>
              <a:rPr lang="sv-SE" dirty="0"/>
              <a:t>Omklädningsrum för kvinnor saknas på flera räddningstjänster, samtidigt som skilda lokaler leder till ökad distans. </a:t>
            </a:r>
          </a:p>
          <a:p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865" y="2358738"/>
            <a:ext cx="3578821" cy="236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92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Samhällsproblem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dirty="0"/>
              <a:t>Attityder och jargong på jobbet </a:t>
            </a:r>
            <a:br>
              <a:rPr lang="sv-SE" dirty="0"/>
            </a:br>
            <a:r>
              <a:rPr lang="sv-SE" dirty="0"/>
              <a:t>följer med ut i övriga livet. </a:t>
            </a:r>
          </a:p>
          <a:p>
            <a:r>
              <a:rPr lang="sv-SE" dirty="0"/>
              <a:t>Små moraliska förskjutningar </a:t>
            </a:r>
            <a:br>
              <a:rPr lang="sv-SE" dirty="0"/>
            </a:br>
            <a:r>
              <a:rPr lang="sv-SE" dirty="0"/>
              <a:t>kan lätt leda till större. </a:t>
            </a:r>
          </a:p>
          <a:p>
            <a:r>
              <a:rPr lang="sv-SE" dirty="0"/>
              <a:t>Arbetsplatsen har en viktig uppgift i att stå för sunda värderingar. </a:t>
            </a:r>
          </a:p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28" y="2210088"/>
            <a:ext cx="3124833" cy="301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6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Reglerna som styr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3386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Bort med den råa jargongen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För en inkluderande och jämställd räddningstjänst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32437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Reglerna som styr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 defTabSz="914377">
              <a:buNone/>
              <a:defRPr/>
            </a:pPr>
            <a:r>
              <a:rPr lang="sv-SE" sz="2400" b="1" dirty="0">
                <a:solidFill>
                  <a:srgbClr val="E1531D"/>
                </a:solidFill>
              </a:rPr>
              <a:t>DISKRIMINERINGSLAGEN</a:t>
            </a:r>
            <a:r>
              <a:rPr lang="sv-SE" sz="2400" dirty="0">
                <a:solidFill>
                  <a:srgbClr val="6EA59C"/>
                </a:solidFill>
              </a:rPr>
              <a:t> </a:t>
            </a:r>
            <a:r>
              <a:rPr lang="sv-SE" sz="2400" dirty="0">
                <a:solidFill>
                  <a:srgbClr val="000000"/>
                </a:solidFill>
              </a:rPr>
              <a:t>	Syftar till att motverka diskriminering och </a:t>
            </a:r>
            <a:br>
              <a:rPr lang="sv-SE" sz="2400" dirty="0">
                <a:solidFill>
                  <a:srgbClr val="000000"/>
                </a:solidFill>
              </a:rPr>
            </a:br>
            <a:r>
              <a:rPr lang="sv-SE" sz="2400" b="1" dirty="0">
                <a:solidFill>
                  <a:srgbClr val="E1531D"/>
                </a:solidFill>
              </a:rPr>
              <a:t>(2008:567) </a:t>
            </a:r>
            <a:r>
              <a:rPr lang="sv-SE" sz="2400" b="1" dirty="0">
                <a:solidFill>
                  <a:srgbClr val="000000"/>
                </a:solidFill>
              </a:rPr>
              <a:t>	</a:t>
            </a:r>
            <a:r>
              <a:rPr lang="sv-SE" sz="2400" dirty="0">
                <a:solidFill>
                  <a:srgbClr val="000000"/>
                </a:solidFill>
              </a:rPr>
              <a:t>		           främja lika rättigheter och möjligheter för 					alla.  </a:t>
            </a:r>
          </a:p>
          <a:p>
            <a:pPr marL="0" lvl="0" indent="0" defTabSz="914377">
              <a:buNone/>
              <a:defRPr/>
            </a:pPr>
            <a:r>
              <a:rPr lang="sv-SE" sz="2400" dirty="0">
                <a:solidFill>
                  <a:srgbClr val="000000"/>
                </a:solidFill>
              </a:rPr>
              <a:t>					Arbetsgivaren har enligt 								diskrimineringslagen skyldighet att 						arbeta med </a:t>
            </a:r>
            <a:r>
              <a:rPr lang="sv-SE" sz="2400" i="1" dirty="0">
                <a:solidFill>
                  <a:srgbClr val="000000"/>
                </a:solidFill>
              </a:rPr>
              <a:t>Aktiva åtgärder</a:t>
            </a:r>
            <a:r>
              <a:rPr lang="sv-SE" sz="24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136" y="566067"/>
            <a:ext cx="3398981" cy="125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30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Tre regler på arbetsplatsen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1489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58981" y="500062"/>
            <a:ext cx="10311711" cy="1325563"/>
          </a:xfrm>
        </p:spPr>
        <p:txBody>
          <a:bodyPr/>
          <a:lstStyle/>
          <a:p>
            <a:r>
              <a:rPr lang="sv-SE" dirty="0"/>
              <a:t>Tre regler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2"/>
          </p:nvPr>
        </p:nvSpPr>
        <p:spPr>
          <a:xfrm>
            <a:off x="858981" y="3973039"/>
            <a:ext cx="3208051" cy="1616949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v-SE" sz="1800" b="1" dirty="0">
                <a:solidFill>
                  <a:srgbClr val="E1531D"/>
                </a:solidFill>
              </a:rPr>
              <a:t>BJUD IN ALLA!</a:t>
            </a:r>
            <a:endParaRPr lang="sv-SE" sz="1800" dirty="0">
              <a:solidFill>
                <a:srgbClr val="00000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sv-SE" sz="1800" dirty="0">
              <a:solidFill>
                <a:srgbClr val="00000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v-SE" sz="1800" dirty="0">
                <a:solidFill>
                  <a:srgbClr val="000000"/>
                </a:solidFill>
              </a:rPr>
              <a:t>Se till att ingen hamnar utanför. Välkomna nya medarbetare.</a:t>
            </a:r>
          </a:p>
        </p:txBody>
      </p:sp>
      <p:sp>
        <p:nvSpPr>
          <p:cNvPr id="4" name="Rektangel 3"/>
          <p:cNvSpPr/>
          <p:nvPr/>
        </p:nvSpPr>
        <p:spPr>
          <a:xfrm>
            <a:off x="8003401" y="3987773"/>
            <a:ext cx="3461725" cy="1757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sv-SE" b="1" dirty="0">
                <a:solidFill>
                  <a:srgbClr val="E1531D"/>
                </a:solidFill>
                <a:latin typeface="Arial" charset="0"/>
                <a:cs typeface="Arial" charset="0"/>
              </a:rPr>
              <a:t>STÅ UPP!</a:t>
            </a:r>
            <a:endParaRPr lang="sv-SE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0">
              <a:defRPr/>
            </a:pPr>
            <a:endParaRPr lang="sv-SE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0">
              <a:defRPr/>
            </a:pPr>
            <a:r>
              <a:rPr lang="sv-SE" dirty="0">
                <a:solidFill>
                  <a:srgbClr val="000000"/>
                </a:solidFill>
                <a:latin typeface="Arial" charset="0"/>
                <a:cs typeface="Arial" charset="0"/>
              </a:rPr>
              <a:t>Säg ifrån mot hård jargong. Skratta inte åt kränkande skämt. Visa att sexism, rasism och homofobi inte hör hemma här. </a:t>
            </a:r>
            <a:r>
              <a:rPr lang="sv-S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 </a:t>
            </a:r>
          </a:p>
        </p:txBody>
      </p:sp>
      <p:sp>
        <p:nvSpPr>
          <p:cNvPr id="6" name="Rektangel 5"/>
          <p:cNvSpPr/>
          <p:nvPr/>
        </p:nvSpPr>
        <p:spPr>
          <a:xfrm>
            <a:off x="4076699" y="3987773"/>
            <a:ext cx="3579747" cy="1449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sv-SE" b="1" dirty="0">
                <a:solidFill>
                  <a:srgbClr val="E1531D"/>
                </a:solidFill>
                <a:latin typeface="Arial" charset="0"/>
                <a:cs typeface="Arial" charset="0"/>
              </a:rPr>
              <a:t>TA INGA RISKER!</a:t>
            </a:r>
            <a:endParaRPr lang="sv-SE" b="1" dirty="0">
              <a:solidFill>
                <a:srgbClr val="6EA59C"/>
              </a:solidFill>
              <a:latin typeface="Arial" charset="0"/>
              <a:cs typeface="Arial" charset="0"/>
            </a:endParaRPr>
          </a:p>
          <a:p>
            <a:pPr lvl="0">
              <a:defRPr/>
            </a:pPr>
            <a:endParaRPr lang="sv-SE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lvl="0">
              <a:defRPr/>
            </a:pPr>
            <a:r>
              <a:rPr lang="sv-SE" dirty="0">
                <a:solidFill>
                  <a:prstClr val="black"/>
                </a:solidFill>
                <a:latin typeface="Arial" charset="0"/>
                <a:cs typeface="Arial" charset="0"/>
              </a:rPr>
              <a:t>Var rädda om varandra. Påminn arbetskamrater om att alltid använda skyddsutrustning.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18" y="1963562"/>
            <a:ext cx="1325602" cy="1686130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924" y="1825625"/>
            <a:ext cx="1412543" cy="1890569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65" y="2031767"/>
            <a:ext cx="1712795" cy="155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34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Börja förändra!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4621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51505" y="4172296"/>
            <a:ext cx="4570615" cy="1325563"/>
          </a:xfrm>
        </p:spPr>
        <p:txBody>
          <a:bodyPr/>
          <a:lstStyle/>
          <a:p>
            <a:r>
              <a:rPr lang="sv-SE" dirty="0"/>
              <a:t>Börja förändra!</a:t>
            </a:r>
            <a:br>
              <a:rPr lang="sv-SE" dirty="0"/>
            </a:br>
            <a:r>
              <a:rPr lang="sv-SE" dirty="0" smtClean="0"/>
              <a:t>www.njr.nu</a:t>
            </a:r>
            <a:endParaRPr lang="sv-SE" dirty="0"/>
          </a:p>
        </p:txBody>
      </p:sp>
      <p:sp>
        <p:nvSpPr>
          <p:cNvPr id="3" name="Rektangel 2"/>
          <p:cNvSpPr/>
          <p:nvPr/>
        </p:nvSpPr>
        <p:spPr>
          <a:xfrm>
            <a:off x="881212" y="2047811"/>
            <a:ext cx="2470927" cy="1316395"/>
          </a:xfrm>
          <a:prstGeom prst="rect">
            <a:avLst/>
          </a:prstGeom>
          <a:solidFill>
            <a:srgbClr val="FCE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180000" rtlCol="0" anchor="ctr"/>
          <a:lstStyle/>
          <a:p>
            <a:pPr algn="ctr"/>
            <a:r>
              <a:rPr lang="sv-SE" sz="1600" b="1" dirty="0">
                <a:solidFill>
                  <a:srgbClr val="E153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Rått men hjärtligt</a:t>
            </a:r>
          </a:p>
          <a:p>
            <a:pPr algn="ctr"/>
            <a:endParaRPr lang="sv-SE" sz="1200" dirty="0">
              <a:solidFill>
                <a:srgbClr val="E153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v-SE" sz="1200" dirty="0">
                <a:solidFill>
                  <a:srgbClr val="E153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filmen tillsammans med dina kollegor och reflektera kring hur ni ser på jämställdhet</a:t>
            </a:r>
            <a:endParaRPr lang="sv-SE" sz="1200" b="1" dirty="0">
              <a:solidFill>
                <a:srgbClr val="E153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://njr.bulldev.se/app/uploads/2020/03/temp-video-389x218-c-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33" y="662899"/>
            <a:ext cx="2463308" cy="138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ktangel 12"/>
          <p:cNvSpPr/>
          <p:nvPr/>
        </p:nvSpPr>
        <p:spPr>
          <a:xfrm>
            <a:off x="3500729" y="2047811"/>
            <a:ext cx="2470927" cy="1316395"/>
          </a:xfrm>
          <a:prstGeom prst="rect">
            <a:avLst/>
          </a:prstGeom>
          <a:solidFill>
            <a:srgbClr val="FCE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180000" rtlCol="0" anchor="ctr"/>
          <a:lstStyle/>
          <a:p>
            <a:pPr algn="ctr"/>
            <a:r>
              <a:rPr lang="sv-SE" sz="1600" b="1" dirty="0">
                <a:solidFill>
                  <a:srgbClr val="E153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Vad är okej att säga?</a:t>
            </a:r>
          </a:p>
          <a:p>
            <a:pPr algn="ctr"/>
            <a:endParaRPr lang="sv-SE" sz="1200" dirty="0">
              <a:solidFill>
                <a:srgbClr val="E153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v-SE" sz="1200" dirty="0">
                <a:solidFill>
                  <a:srgbClr val="E35205"/>
                </a:solidFill>
                <a:latin typeface="Roboto" panose="02000000000000000000" pitchFamily="2" charset="0"/>
              </a:rPr>
              <a:t>Gör vår samtalsövning själv eller med dina kollegor och skapa diskussion</a:t>
            </a:r>
            <a:endParaRPr lang="sv-SE" sz="1200" b="1" dirty="0">
              <a:solidFill>
                <a:srgbClr val="E153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ktangel 13"/>
          <p:cNvSpPr/>
          <p:nvPr/>
        </p:nvSpPr>
        <p:spPr>
          <a:xfrm>
            <a:off x="6127866" y="2043365"/>
            <a:ext cx="2470927" cy="1316395"/>
          </a:xfrm>
          <a:prstGeom prst="rect">
            <a:avLst/>
          </a:prstGeom>
          <a:solidFill>
            <a:srgbClr val="FCE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180000" rtlCol="0" anchor="ctr"/>
          <a:lstStyle/>
          <a:p>
            <a:pPr algn="ctr"/>
            <a:r>
              <a:rPr lang="sv-SE" sz="1600" b="1" dirty="0">
                <a:solidFill>
                  <a:srgbClr val="E153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 regler</a:t>
            </a:r>
          </a:p>
          <a:p>
            <a:pPr algn="ctr"/>
            <a:endParaRPr lang="sv-SE" sz="1200" dirty="0">
              <a:solidFill>
                <a:srgbClr val="E153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v-SE" sz="1200" dirty="0">
                <a:solidFill>
                  <a:srgbClr val="E35205"/>
                </a:solidFill>
                <a:latin typeface="Roboto" panose="02000000000000000000" pitchFamily="2" charset="0"/>
              </a:rPr>
              <a:t>Skriv ut våra 3 regler och sätt upp på din arbetsplats för en jämställd arbetskultur.</a:t>
            </a:r>
            <a:endParaRPr lang="sv-SE" sz="1200" b="1" dirty="0">
              <a:solidFill>
                <a:srgbClr val="E153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ktangel 15"/>
          <p:cNvSpPr/>
          <p:nvPr/>
        </p:nvSpPr>
        <p:spPr>
          <a:xfrm>
            <a:off x="881212" y="4896819"/>
            <a:ext cx="2470927" cy="1316395"/>
          </a:xfrm>
          <a:prstGeom prst="rect">
            <a:avLst/>
          </a:prstGeom>
          <a:solidFill>
            <a:srgbClr val="FCE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180000" rtlCol="0" anchor="ctr"/>
          <a:lstStyle/>
          <a:p>
            <a:pPr algn="ctr"/>
            <a:r>
              <a:rPr lang="sv-SE" sz="1600" b="1" dirty="0">
                <a:solidFill>
                  <a:srgbClr val="E153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Spelet Räddningsvärk</a:t>
            </a:r>
          </a:p>
          <a:p>
            <a:pPr algn="ctr"/>
            <a:endParaRPr lang="sv-SE" sz="1200" dirty="0">
              <a:solidFill>
                <a:srgbClr val="E153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v-SE" sz="1200" dirty="0">
                <a:solidFill>
                  <a:srgbClr val="E35205"/>
                </a:solidFill>
                <a:latin typeface="Roboto" panose="02000000000000000000" pitchFamily="2" charset="0"/>
              </a:rPr>
              <a:t>Ett spel om normer och värderingar, framtaget av Räddningstjänsten Halmstad</a:t>
            </a:r>
            <a:endParaRPr lang="sv-SE" sz="1200" b="1" dirty="0">
              <a:solidFill>
                <a:srgbClr val="E153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 descr="http://njr.bulldev.se/app/uploads/2020/04/IMG_1393-scaled-389x218-c-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14" y="3512083"/>
            <a:ext cx="2470927" cy="138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ktangel 22"/>
          <p:cNvSpPr/>
          <p:nvPr/>
        </p:nvSpPr>
        <p:spPr>
          <a:xfrm>
            <a:off x="8751193" y="2043365"/>
            <a:ext cx="2470927" cy="1316395"/>
          </a:xfrm>
          <a:prstGeom prst="rect">
            <a:avLst/>
          </a:prstGeom>
          <a:solidFill>
            <a:srgbClr val="FCE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180000" rtlCol="0" anchor="ctr"/>
          <a:lstStyle/>
          <a:p>
            <a:pPr algn="ctr"/>
            <a:r>
              <a:rPr lang="sv-SE" sz="1600" b="1" dirty="0">
                <a:solidFill>
                  <a:srgbClr val="E153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Affischer</a:t>
            </a:r>
          </a:p>
          <a:p>
            <a:pPr algn="ctr"/>
            <a:endParaRPr lang="sv-SE" sz="1200" dirty="0">
              <a:solidFill>
                <a:srgbClr val="E153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v-SE" sz="1200" dirty="0">
                <a:solidFill>
                  <a:srgbClr val="E35205"/>
                </a:solidFill>
                <a:latin typeface="Roboto" panose="02000000000000000000" pitchFamily="2" charset="0"/>
              </a:rPr>
              <a:t>Ladda ner affischerna och sätt upp på din arbetsplats.</a:t>
            </a:r>
            <a:endParaRPr lang="sv-SE" sz="1200" b="1" dirty="0">
              <a:solidFill>
                <a:srgbClr val="E153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4" name="Picture 10" descr="http://njr.bulldev.se/app/uploads/2020/04/Sk%C3%A4rmavbild-2020-04-02-kl.-08.14.09-389x218-c-defaul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159" y="662899"/>
            <a:ext cx="2463307" cy="138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njr.bulldev.se/app/uploads/2020/04/NJR_Affisch_3regler_Mockup-389x218-c-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66" y="658628"/>
            <a:ext cx="2470927" cy="138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njr.bulldev.se/app/uploads/2020/04/njr15415-389x218-c-defaul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193" y="658627"/>
            <a:ext cx="2470927" cy="138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426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Tack!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5413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Jämställdhet </a:t>
            </a:r>
            <a:r>
              <a:rPr lang="sv-SE"/>
              <a:t>i räddningstjänsten 2019</a:t>
            </a:r>
            <a:endParaRPr lang="sv-SE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45795971"/>
              </p:ext>
            </p:extLst>
          </p:nvPr>
        </p:nvGraphicFramePr>
        <p:xfrm>
          <a:off x="1263594" y="1830814"/>
          <a:ext cx="3908908" cy="3427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318043740"/>
              </p:ext>
            </p:extLst>
          </p:nvPr>
        </p:nvGraphicFramePr>
        <p:xfrm>
          <a:off x="6461797" y="1830814"/>
          <a:ext cx="4463027" cy="3427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ruta 2"/>
          <p:cNvSpPr txBox="1"/>
          <p:nvPr/>
        </p:nvSpPr>
        <p:spPr>
          <a:xfrm>
            <a:off x="1457566" y="5863353"/>
            <a:ext cx="5299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20% av de studerande på SMO är kvinnor</a:t>
            </a:r>
          </a:p>
        </p:txBody>
      </p:sp>
    </p:spTree>
    <p:extLst>
      <p:ext uri="{BB962C8B-B14F-4D97-AF65-F5344CB8AC3E}">
        <p14:creationId xmlns:p14="http://schemas.microsoft.com/office/powerpoint/2010/main" val="1406647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Vad är problemet?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5730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är problemet?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Alla enkönade branscher har samma problem. </a:t>
            </a:r>
          </a:p>
          <a:p>
            <a:pPr marL="0" indent="0">
              <a:buNone/>
            </a:pPr>
            <a:r>
              <a:rPr lang="sv-SE" dirty="0"/>
              <a:t>Det skapas normer för hur man ska vara, prata och göra.  </a:t>
            </a:r>
          </a:p>
          <a:p>
            <a:pPr marL="0" indent="0">
              <a:buNone/>
            </a:pPr>
            <a:r>
              <a:rPr lang="sv-SE" dirty="0"/>
              <a:t>Kompetens utanför normen avskräcks eller stöts bort. 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27" y="570345"/>
            <a:ext cx="3387437" cy="125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93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är problemet?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sv-SE" dirty="0"/>
              <a:t>Räddningstjänsten har alltid varit mansdominerad. </a:t>
            </a:r>
          </a:p>
          <a:p>
            <a:pPr marL="0" lvl="0" indent="0">
              <a:buNone/>
            </a:pPr>
            <a:r>
              <a:rPr lang="sv-SE" dirty="0"/>
              <a:t>Den grabbiga miljön har skapat en machokultur. </a:t>
            </a:r>
          </a:p>
          <a:p>
            <a:pPr marL="0" lvl="0" indent="0">
              <a:buNone/>
            </a:pPr>
            <a:r>
              <a:rPr lang="sv-SE"/>
              <a:t>Att inte bryta det mönstret vore ohållbart. 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27" y="570345"/>
            <a:ext cx="3387437" cy="125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88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är problemet?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Våren 2018 ställde MSB frågor till elever på SMO och RUB, kring vad som lockar respektive avskräcker från räddningstjänsten?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27" y="570345"/>
            <a:ext cx="3387437" cy="125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är problemet?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sv-SE" dirty="0"/>
              <a:t>SMO-studerande män avskräcks av: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sv-SE" dirty="0"/>
              <a:t>Lönen, risk för att dö eller bli cancersjuk, att det kan ingå kontorsjobb, risk för att möta skadade och döda.</a:t>
            </a:r>
          </a:p>
          <a:p>
            <a:pPr marL="0" lvl="0" indent="0">
              <a:spcBef>
                <a:spcPts val="0"/>
              </a:spcBef>
              <a:buNone/>
            </a:pPr>
            <a:endParaRPr lang="sv-SE" dirty="0"/>
          </a:p>
          <a:p>
            <a:pPr marL="0" lvl="0" indent="0">
              <a:spcBef>
                <a:spcPts val="0"/>
              </a:spcBef>
              <a:buNone/>
            </a:pPr>
            <a:r>
              <a:rPr lang="sv-SE" dirty="0"/>
              <a:t>RUB-studerande män avskräcks av: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sv-SE" dirty="0"/>
              <a:t>Lönen, prestige, trögt, ineffektivt, arbetstider, risker och segregerad arbetsplats.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27" y="570345"/>
            <a:ext cx="3387437" cy="125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40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är problemet?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sv-SE" dirty="0"/>
              <a:t>SMO-studerande kvinnor avskräcks av: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sv-SE" dirty="0"/>
              <a:t>Machokultur, konservativt, ojämställdhet och trakasserier.</a:t>
            </a:r>
          </a:p>
          <a:p>
            <a:pPr marL="0" lvl="0" indent="0">
              <a:spcBef>
                <a:spcPts val="0"/>
              </a:spcBef>
              <a:buNone/>
            </a:pPr>
            <a:endParaRPr lang="sv-SE" dirty="0"/>
          </a:p>
          <a:p>
            <a:pPr marL="0" lvl="0" indent="0">
              <a:spcBef>
                <a:spcPts val="0"/>
              </a:spcBef>
              <a:buNone/>
            </a:pPr>
            <a:r>
              <a:rPr lang="sv-SE" dirty="0"/>
              <a:t>RUB-studerande kvinnor avskräcks av: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sv-SE" dirty="0"/>
              <a:t>Machokultur, konservatism, ojämställdhet, förändrings-ovilja och normer.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27" y="570345"/>
            <a:ext cx="3387437" cy="125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64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591</Words>
  <Application>Microsoft Macintosh PowerPoint</Application>
  <PresentationFormat>Bredbild</PresentationFormat>
  <Paragraphs>101</Paragraphs>
  <Slides>25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25</vt:i4>
      </vt:variant>
    </vt:vector>
  </HeadingPairs>
  <TitlesOfParts>
    <vt:vector size="29" baseType="lpstr">
      <vt:lpstr>Arial</vt:lpstr>
      <vt:lpstr>Calibri</vt:lpstr>
      <vt:lpstr>Roboto</vt:lpstr>
      <vt:lpstr>Office-tema</vt:lpstr>
      <vt:lpstr>PowerPoint-presentation</vt:lpstr>
      <vt:lpstr>Bort med den råa jargongen</vt:lpstr>
      <vt:lpstr>Jämställdhet i räddningstjänsten 2019</vt:lpstr>
      <vt:lpstr>Vad är problemet?</vt:lpstr>
      <vt:lpstr>Vad är problemet?</vt:lpstr>
      <vt:lpstr>Vad är problemet?</vt:lpstr>
      <vt:lpstr>Vad är problemet?</vt:lpstr>
      <vt:lpstr>Vad är problemet?</vt:lpstr>
      <vt:lpstr>Vad är problemet?</vt:lpstr>
      <vt:lpstr>Motstånds-strategier</vt:lpstr>
      <vt:lpstr>#MeToo #larmetgår</vt:lpstr>
      <vt:lpstr>Motståndsstrategier</vt:lpstr>
      <vt:lpstr>Motståndsstrategier</vt:lpstr>
      <vt:lpstr>Konsekvenser av machokultur</vt:lpstr>
      <vt:lpstr>Sexism, rasism och homofobi </vt:lpstr>
      <vt:lpstr>Säkerhetsrisker</vt:lpstr>
      <vt:lpstr>Begränsande normer</vt:lpstr>
      <vt:lpstr>Samhällsproblem</vt:lpstr>
      <vt:lpstr>Reglerna som styr</vt:lpstr>
      <vt:lpstr>Reglerna som styr</vt:lpstr>
      <vt:lpstr>Tre regler på arbetsplatsen</vt:lpstr>
      <vt:lpstr>Tre regler</vt:lpstr>
      <vt:lpstr>Börja förändra!</vt:lpstr>
      <vt:lpstr>Börja förändra! www.njr.nu</vt:lpstr>
      <vt:lpstr>Tack!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Microsoft Office-användare</dc:creator>
  <cp:lastModifiedBy>Microsoft Office-användare</cp:lastModifiedBy>
  <cp:revision>39</cp:revision>
  <dcterms:created xsi:type="dcterms:W3CDTF">2020-04-16T19:26:14Z</dcterms:created>
  <dcterms:modified xsi:type="dcterms:W3CDTF">2020-05-18T17:19:24Z</dcterms:modified>
</cp:coreProperties>
</file>